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80" r:id="rId4"/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3" r:id="rId34"/>
    <p:sldId id="311" r:id="rId35"/>
    <p:sldId id="312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79" r:id="rId44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07.06.2023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258 140 656 0 0,'0'0'1254'0'0,"-1"1"-704"0"0,-1 3-215 0 0,0 0 0 0 0,0 1-1 0 0,1-1 1 0 0,-1 0 0 0 0,1 0-1 0 0,0 1 1 0 0,0 6 0 0 0,-2 37 774 0 0,3-36-831 0 0,-5 235 2422 0 0,-5 125-1143 0 0,-49 428-879 0 0,-7-307 751 0 0,36-322-871 0 0,-20 129 579 0 0,31-169-854 0 0,17-102-308 0 0,2-27 22 0 0,1 0 4 0 0,4 8-1 0 0,7-3 7 0 0,5-2 4 0 0,0-1 0 0 0,0 0 0 0 0,0-2 0 0 0,0 0 0 0 0,32 0 0 0 0,-25-1 79 0 0,110 6 260 0 0,141 26 0 0 0,325 52-39 0 0,-347-73-243 0 0,259-19 1 0 0,-174-1-55 0 0,-245 12-1 0 0,150 24 0 0 0,-175-15 2 0 0,137 22-122 0 0,2-15-209 0 0,-160-18 250 0 0,0 3 1 0 0,51 11-1 0 0,95 13-344 0 0,-19-3 397 0 0,229 45-11 0 0,-194-15-44 0 0,-158-42-45 0 0,-34-11 77 0 0,-1 2 1 0 0,0 0-1 0 0,0 0 1 0 0,0 2-1 0 0,19 11 1 0 0,-32-17 24 0 0,1 2-32 0 0,0-1 1 0 0,1 1 0 0 0,-1-1 0 0 0,1 0-1 0 0,-1 0 1 0 0,1-1 0 0 0,0 1 0 0 0,9 0-1 0 0,53-1 38 0 0,77-17-479 0 0,-93 9 50 0 0,96-2 1 0 0,-111 9 468 0 0,-33 0 18 0 0,0 0 16 0 0,8-3 2 0 0,-8 2-15 0 0,-3 1-53 0 0,0-1 0 0 0,0 1 0 0 0,0 0 1 0 0,0-1-1 0 0,0 1 0 0 0,0 0 1 0 0,0-1-1 0 0,0 1 0 0 0,0 0 1 0 0,1-1-1 0 0,-1 1 0 0 0,0 0 0 0 0,0-1 1 0 0,0 1-1 0 0,0 0 0 0 0,0 0 1 0 0,1-1-1 0 0,-1 1 0 0 0,0 0 1 0 0,0 0-1 0 0,0-1 0 0 0,1 1 1 0 0,0 0-1 0 0,-1-1 0 0 0,0 1 0 0 0,1-1 0 0 0,-1 1 0 0 0,0 0 0 0 0,0-1 0 0 0,1 1 1 0 0,-1-1-1 0 0,0 1 0 0 0,0-1 0 0 0,1 1 0 0 0,-1-1 0 0 0,0 1 0 0 0,0-1 1 0 0,0 1-1 0 0,0-1 0 0 0,0 1 0 0 0,0-1 0 0 0,0 1 0 0 0,0-1 0 0 0,0 1 0 0 0,0-1 1 0 0,-2-41 20 0 0,-10-55 0 0 0,1 11-44 0 0,-23-360-358 0 0,31-2 482 0 0,11 250-319 0 0,28-885 117 0 0,-34 1013 377 0 0,-4-1 1 0 0,-2 1-1 0 0,-18-85 1 0 0,-3 33 305 0 0,25 120-560 0 0,0 1 1 0 0,0-1-1 0 0,-1 1 1 0 0,1 0-1 0 0,-1-1 1 0 0,1 1 0 0 0,-1 0-1 0 0,1-1 1 0 0,-1 1-1 0 0,0 0 1 0 0,0-1-1 0 0,0 1 1 0 0,1 0-1 0 0,-1 0 1 0 0,0 0 0 0 0,-1 0-1 0 0,1 0 1 0 0,0 0-1 0 0,0 0 1 0 0,0 0-1 0 0,0 1 1 0 0,-1-1-1 0 0,1 0 1 0 0,0 1 0 0 0,-1-1-1 0 0,1 1 1 0 0,-1-1-1 0 0,1 1 1 0 0,0 0-1 0 0,-1-1 1 0 0,1 1 0 0 0,-1 0-1 0 0,1 0 1 0 0,-1 0-1 0 0,1 0 1 0 0,-1 0-1 0 0,1 1 1 0 0,-3-1-1 0 0,-20 10 112 0 0,-1-3-1 0 0,0 0 0 0 0,0-1 1 0 0,-1-1-1 0 0,0-2 0 0 0,0 0 1 0 0,-34-2-1 0 0,-212-32 472 0 0,111 11-498 0 0,-177-38-36 0 0,4-24 565 0 0,307 75-602 0 0,-320-67 287 0 0,183 41-220 0 0,37 5-102 0 0,-100-19-50 0 0,169 38 35 0 0,-116-2 0 0 0,-209 42 77 0 0,232-15-120 0 0,-474 67 45 0 0,571-76 54 0 0,1-1 1 0 0,-1-3-1 0 0,0-2 1 0 0,-63-8-1 0 0,40-3-704 0 0,76 10 567 0 0,-1 0 0 0 0,1-1 0 0 0,0 1 0 0 0,0 0 0 0 0,0-1 1 0 0,0 1-1 0 0,0-1 0 0 0,-1 1 0 0 0,1-1 0 0 0,0 0 0 0 0,0 1 0 0 0,0-1 0 0 0,0 0 0 0 0,1 0 0 0 0,-1 0 0 0 0,-1-1 1 0 0,1 1 125 0 0,-1-1-340 0 0,2 0-460 0 0,0-10 469 0 0,0 9 117 0 0,1 1-67 0 0,-1-5 254 0 0,-3 7 105 0 0,-10 9 165 0 0,7-4-235 0 0,-9 7 269 0 0,-2 0 0 0 0,1-1-1 0 0,-1-1 1 0 0,-1 0-1 0 0,0-1 1 0 0,0-1 0 0 0,-1-1-1 0 0,0-1 1 0 0,0 0-1 0 0,-1-1 1 0 0,0-2 0 0 0,1 0-1 0 0,-23 1 1 0 0,-70-9-1315 0 0,51 1-2837 0 0,51 2 1352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77 760 0 0,'0'0'845'0'0,"-1"-2"-125"0"0,-7-5 1257 0 0,7 7-1898 0 0,0 0-1 0 0,0 0 1 0 0,0 0-1 0 0,0 0 0 0 0,0 1 1 0 0,0-1-1 0 0,0 0 1 0 0,-1 1-1 0 0,1-1 1 0 0,0 0-1 0 0,0 1 0 0 0,0-1 1 0 0,0 1-1 0 0,0 0 1 0 0,1-1-1 0 0,-1 1 1 0 0,0 0-1 0 0,0-1 0 0 0,0 1 1 0 0,0 0-1 0 0,0 1 1 0 0,-1 1 33 0 0,0 1 0 0 0,1-1 0 0 0,0 0 0 0 0,-1 0 0 0 0,0 5 0 0 0,0-1-61 0 0,-4 18 273 0 0,0 0 1 0 0,2 1-1 0 0,-1 37 0 0 0,1-18 0 0 0,-14 128 872 0 0,-33 396 1083 0 0,-30 213-1003 0 0,77-749-1282 0 0,-8 59-108 0 0,-1 98 0 0 0,18-78 386 0 0,3-41-660 0 0,-8-69 335 0 0,7 12 59 0 0,-3-11 6 0 0,-4-3-12 0 0,0 0 0 0 0,0 1 1 0 0,0-1-1 0 0,1 0 0 0 0,-1 0 0 0 0,0 1 0 0 0,0-1 0 0 0,0 0 0 0 0,0 0 0 0 0,1 0 0 0 0,-1 1 0 0 0,0-1 0 0 0,0 0 0 0 0,0 0 0 0 0,1 0 0 0 0,-1 0 1 0 0,0 1-1 0 0,0-1 0 0 0,1 0 0 0 0,-1 0 0 0 0,0 0 0 0 0,1 0 0 0 0,-1 0 0 0 0,0 0 0 0 0,0 0 0 0 0,1 0 0 0 0,-1 0 0 0 0,0 0 0 0 0,1 0 1 0 0,7-1 7 0 0,0 0 1 0 0,1-1 0 0 0,-1 0 0 0 0,-1 0 0 0 0,1-1 0 0 0,8-4-1 0 0,21-6 187 0 0,13 1 65 0 0,1 3 0 0 0,1 1 0 0 0,75 0 0 0 0,158 15 605 0 0,-194-2-817 0 0,348-1 135 0 0,1-16 41 0 0,-189 4 889 0 0,320-22-494 0 0,-310 13-570 0 0,-135 11-117 0 0,1 6 0 0 0,173 21 0 0 0,173 54-644 0 0,-424-67 704 0 0,82 4 1 0 0,-70-8 74 0 0,103 20-1 0 0,-23-2-577 0 0,-1-1 1427 0 0,-62-7-290 0 0,-37-9-728 0 0,-7 0-123 0 0,-24-4 157 0 0,81 3-583 0 0,-89-4 643 0 0,-1 0 7 0 0,0-1-1 0 0,0 1 0 0 0,0 0 0 0 0,0 0 0 0 0,0 0 1 0 0,0 0-1 0 0,0-1 0 0 0,0 2 0 0 0,0-1 0 0 0,0 0 0 0 0,0 0 1 0 0,2 0-1 0 0,0 1 0 0 0,0-1-7 0 0,0 0 37 0 0,25 0 182 0 0,-25 0-165 0 0,-1 0-57 0 0,9 1 24 0 0,-9-1-28 0 0,0 0-52 0 0,0 0 61 0 0,-1-1-1 0 0,1 1 1 0 0,-1 0-1 0 0,0-1 1 0 0,1 1-1 0 0,-1-1 1 0 0,0 1-1 0 0,0-1 1 0 0,0 0-1 0 0,1 0 1 0 0,-1 1-1 0 0,0-1 1 0 0,0 0-1 0 0,1-1 0 0 0,0 0-26 0 0,-2-1 5 0 0,4-10-14 0 0,-1 0-1 0 0,-1 0 1 0 0,0-1 0 0 0,0-19-1 0 0,-4-59-1 0 0,-1 37 36 0 0,-5-182-18 0 0,-2-96-56 0 0,10 191 51 0 0,-6-284 84 0 0,8 76-117 0 0,1 258 128 0 0,-1 8 244 0 0,-2 83-300 0 0,0 0 0 0 0,0 0 0 0 0,-1 0 0 0 0,1 0 0 0 0,0-1 0 0 0,0 1 0 0 0,-1 0 0 0 0,1 0 0 0 0,-1 0 0 0 0,1 0 0 0 0,-1 0 0 0 0,1 0 0 0 0,-1 0 0 0 0,0 0 0 0 0,1 0 0 0 0,-1 0 0 0 0,0 0 0 0 0,0 1 0 0 0,0-1 0 0 0,-1-1 0 0 0,-20-8 38 0 0,21 10-43 0 0,-6-1 18 0 0,1 0 0 0 0,-1 1-1 0 0,0 0 1 0 0,0 1 0 0 0,0-1-1 0 0,-10 4 1 0 0,-9 1 35 0 0,1-1-1 0 0,-1-2 1 0 0,1 0 0 0 0,-1-1-1 0 0,0-2 1 0 0,0 0-1 0 0,-48-11 1 0 0,-68-18 231 0 0,-131-29-337 0 0,6-21 214 0 0,-10-14 231 0 0,217 77-266 0 0,-1 3 1 0 0,-103-11-1 0 0,-183 11 3 0 0,16 2-81 0 0,-79-11-14 0 0,248 15-31 0 0,73 0 1 0 0,-165-36-1 0 0,187 31-7 0 0,-107-7 1 0 0,-69 13 122 0 0,204 7-86 0 0,-129-11 95 0 0,-5 0 812 0 0,140 13-781 0 0,14 0-35 0 0,-10 0 88 0 0,-46-2 0 0 0,54-1-233 0 0,0 1 1 0 0,1 0 0 0 0,-1 2 0 0 0,1 0 0 0 0,-1 1-1 0 0,-30 9 1 0 0,13 0-381 0 0,-53 18 655 0 0,33-9-6559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1T10:17:5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0 828 0 0,'-1'3'740'0'0,"-6"30"268"0"0,1 0-1 0 0,1 1 1 0 0,0 52 0 0 0,2-44-512 0 0,-31 844 3281 0 0,-15-55-933 0 0,28-622-2568 0 0,-13 147 91 0 0,21 91-25 0 0,14-403-368 0 0,0 7-148 0 0,15 96 0 0 0,27 47 79 0 0,-13-77-44 0 0,21 175 1 0 0,-45-190 105 0 0,-3-26 2 0 0,-1-24 5 0 0,-2-49-9 0 0,0 0 46 0 0,2 15-17 0 0,-1-12 5 0 0,0 1 1 0 0,-1-1-1 0 0,1 0 0 0 0,-2 1 1 0 0,0 8-1 0 0,-5 26-123 0 0,5-30 99 0 0,-1-1 1 0 0,1 14-1 0 0,-4 13 27 0 0,-2 46 79 0 0,10-69-160 0 0,-2-11 79 0 0,0-1-65 0 0,0-2 48 0 0,1 1 0 0 0,-1 0 0 0 0,0-1 0 0 0,1 1 0 0 0,-1-1 0 0 0,0 1 0 0 0,1-1 0 0 0,-1 0 0 0 0,1 0 0 0 0,-1 1 0 0 0,1-1 0 0 0,-1 0 0 0 0,0 0 0 0 0,1 0 0 0 0,-1-1 0 0 0,1 1 0 0 0,1-1 0 0 0,30-8-19 0 0,-16 4 12 0 0,14 0 230 0 0,1 1-1 0 0,32 1 1 0 0,-2-1-87 0 0,-3 1 0 0 0,-1 2 1 0 0,104 12-1 0 0,138 16 14 0 0,67 3 1099 0 0,-306-24-1161 0 0,0-2 0 0 0,1-4 0 0 0,-1-2 0 0 0,85-13-1 0 0,-87 8-51 0 0,-1 3 0 0 0,1 2 0 0 0,-1 3 0 0 0,94 14 0 0 0,-144-14 0 0 0,152 19 516 0 0,-126-17-447 0 0,0-3 1 0 0,58-5-1 0 0,3-8-39 0 0,-15 2-5 0 0,104-3 0 0 0,171-1-29 0 0,-335 13-32 0 0,-4 1 38 0 0,0 0 0 0 0,-1 1 0 0 0,1 0 0 0 0,15 3 0 0 0,-29-3 22 0 0,4 2 181 0 0,-1 0 0 0 0,0 0 0 0 0,-1 0 0 0 0,8 5 0 0 0,-11-7-277 0 0,0 1 115 0 0,0 0-87 0 0,-1-1 18 0 0,0 1-1 0 0,1-1 1 0 0,-1 1 0 0 0,0-1 0 0 0,1 1 0 0 0,-1-1-1 0 0,0 0 1 0 0,1 1 0 0 0,-1-1 0 0 0,1 1 0 0 0,-1-1-1 0 0,1 0 1 0 0,-1 1 0 0 0,1-1 0 0 0,-1 0 0 0 0,1 0 0 0 0,-1 0-1 0 0,1 1 1 0 0,0-1 0 0 0,8 6-388 0 0,-6-6 348 0 0,5-2-36 0 0,-5 2 39 0 0,-1 0 1 0 0,0 0 0 0 0,0-1 0 0 0,1 1 0 0 0,-1-1 0 0 0,0 1-1 0 0,0-1 1 0 0,4-2 0 0 0,-5 2 34 0 0,0 0 0 0 0,0 0 0 0 0,0 0 0 0 0,0 0-1 0 0,0 0 1 0 0,0-1 0 0 0,0 1 0 0 0,0 0 0 0 0,-1-1 0 0 0,1 1 0 0 0,-1 0 0 0 0,1-1 0 0 0,-1 1 0 0 0,1 0 0 0 0,-1-1-1 0 0,0 1 1 0 0,1-1 0 0 0,-1 1 0 0 0,0-3 0 0 0,0-153-44 0 0,-2 64 75 0 0,47-600-32 0 0,14 151-32 0 0,6-55 104 0 0,-60 554-40 0 0,52-528 255 0 0,-61 170 907 0 0,-3 186-1222 0 0,6 162-54 0 0,-5-194 457 0 0,0 169-71 0 0,-17-88 1 0 0,7 70 16 0 0,-6-26-40 0 0,16 96-186 0 0,6 24-79 0 0,-3-13 7 0 0,2 13-17 0 0,0 0-2 0 0,1 0 2 0 0,0 0 0 0 0,-1-1-1 0 0,1 1 1 0 0,-1 0 0 0 0,0 0 0 0 0,0 0-1 0 0,0 0 1 0 0,0 1 0 0 0,0-1 0 0 0,0 0-1 0 0,0 0 1 0 0,-1 1 0 0 0,1-1 0 0 0,-2-1-1 0 0,-1 0-47 0 0,2 1 55 0 0,0 1 0 0 0,0 0 0 0 0,-1 0-1 0 0,1 0 1 0 0,0 1 0 0 0,0-1 0 0 0,0 0 0 0 0,-1 1-1 0 0,1-1 1 0 0,0 1 0 0 0,-5 0 0 0 0,-16-2 218 0 0,1 1 1 0 0,-44 4 0 0 0,24-1-91 0 0,-535 28 1354 0 0,441-19-1408 0 0,-240 12 102 0 0,-91-34-167 0 0,147 0-32 0 0,97 2 43 0 0,61 2-67 0 0,48 5 30 0 0,-67-3 74 0 0,-191-31-76 0 0,307 29 25 0 0,-51-3-11 0 0,98 10 4 0 0,-1 0 0 0 0,1 1 0 0 0,-1 1 1 0 0,-19 4-1 0 0,28-4 18 0 0,-1-1 0 0 0,1 0 0 0 0,-14-1 0 0 0,6 0 6 0 0,16 0-51 0 0,-1 1 45 0 0,-41 0-198 0 0,42-1-100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24575,'6'-1'0,"0"0"0,0-1 0,0 0 0,-1 0 0,1 0 0,7-5 0,9-3 0,-3 5 0,-1 1 0,1 1 0,0 0 0,0 2 0,1 0 0,28 3 0,-24-1 0,-1-1 0,1-1 0,42-8 0,246-52 0,-225 52 0,-68 9 0,-1-1 0,1-2 0,-1 1 0,29-10 0,-24 6 0,0 1 0,0 1 0,0 1 0,41 0 0,-32 2 0,53-9 0,-48 4 0,1 2 0,0 2 0,-1 1 0,52 6 0,-76-3 0,0 1 0,-1 0 0,0 1 0,13 5 0,40 11 0,-34-14 0,0 2 0,0 1 0,31 13 0,-17-6 0,72 15 0,-69-20 0,67 24 0,33 19 0,-131-51 0,-1 0 0,0-1 0,1 0 0,-1-2 0,0 0 0,1-1 0,-1 0 0,1-1 0,-1-1 0,0-1 0,0 0 0,-1-1 0,1-1 0,25-13 0,-40 19 0,-1-1 0,1 1 0,-1 0 0,1-1 0,-1 1 0,0 0 0,1-1 0,-1 1 0,0 0 0,1-1 0,-1 1 0,0-1 0,0 1 0,1 0 0,-1-1 0,0 1 0,0-1 0,0 1 0,0-1 0,1 1 0,-1-1 0,0 1 0,0-1 0,0 1 0,0-1 0,0 1 0,0-1 0,0 1 0,-1-1 0,1 1 0,0-1 0,0 1 0,0-1 0,0 1 0,-1-1 0,1 1 0,0-1 0,0 1 0,-1-1 0,1 1 0,0 0 0,-1-1 0,1 1 0,0 0 0,-1-1 0,1 1 0,-1 0 0,1-1 0,-1 1 0,1 0 0,0 0 0,-1 0 0,0-1 0,-34-18 0,26 14 0,-173-112 0,88 47 0,94 70 0,-1 0 0,1-1 0,0 1 0,0 0 0,0 0 0,-1-1 0,1 1 0,0 0 0,0 0 0,0 0 0,-1-1 0,1 1 0,0 0 0,-1 0 0,1 0 0,0 0 0,0 0 0,-1 0 0,1-1 0,0 1 0,-1 0 0,1 0 0,0 0 0,-1 0 0,1 0 0,0 0 0,0 0 0,-1 0 0,1 0 0,0 1 0,-1-1 0,1 0 0,0 0 0,0 0 0,-1 0 0,1 0 0,0 0 0,-1 1 0,1-1 0,0 0 0,0 0 0,0 0 0,-1 1 0,1-1 0,0 0 0,0 0 0,-1 1 0,-3 20 0,8 26 0,0-37 0,1 1 0,1-1 0,0 0 0,0-1 0,1 1 0,0-1 0,0 0 0,1-1 0,0 0 0,18 13 0,-13-9 0,0 0 0,-1 1 0,19 23 0,-21-21 0,-4-6 0,0 0 0,0 0 0,-1 0 0,0 1 0,0 0 0,5 16 0,-10-23 0,0-1 0,1 1 0,-1 0 0,0 0 0,-1-1 0,1 1 0,0 0 0,-1-1 0,1 1 0,-1-1 0,0 1 0,0 0 0,0-1 0,0 0 0,0 1 0,-1-1 0,1 0 0,-1 1 0,1-1 0,-1 0 0,0 0 0,0 0 0,0-1 0,0 1 0,0 0 0,0-1 0,-1 1 0,1-1 0,0 0 0,-1 0 0,1 0 0,-4 1 0,-8 4-1365,1-2-5461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2341 24575,'19'-2'0,"0"0"0,-1-2 0,1 0 0,-1-1 0,0-1 0,-1-1 0,1 0 0,-1-1 0,31-21 0,29-11 0,-54 27 0,-1-1 0,0-1 0,38-35 0,-28 23 0,-1-2 0,-2-1 0,-1-1 0,-1-1 0,-2-2 0,-1-1 0,31-61 0,44-128 0,-83 183 0,-1 0 0,-3-1 0,-1 0 0,-2-1 0,4-46 0,-10 72 0,0 0 0,11-30 0,-9 33 0,-1 0 0,-1-1 0,0 1 0,2-27 0,-1 8 0,1-1 0,1 1 0,2 1 0,20-56 0,-16 52 0,27-49 0,-22 51 0,-7 17 0,1 0 0,0 1 0,1 0 0,0 1 0,1 0 0,1 1 0,24-19 0,-30 28 0,0 0 0,0 1 0,1 0 0,-1 0 0,1 1 0,0 0 0,0 1 0,19-3 0,0 1 0,47 0 0,-42 2 0,-1-2 0,0-1 0,41-12 0,6-2 0,1 8 0,-52 8 0,0-1 0,44-13 0,-49 12 0,0 0 0,0 1 0,0 2 0,46 0 0,-40 2 0,0-2 0,42-6 0,103-16 0,-107 18 0,-47 5 0,1-1 0,-1-1 0,0 0 0,34-12 0,-50 14 0,-1 0 0,0 0 0,0-1 0,0 1 0,0-1 0,0 0 0,0 0 0,0 0 0,0 0 0,0-1 0,-1 1 0,0-1 0,1 1 0,-1-1 0,0 0 0,0 0 0,2-5 0,-1 1 0,-2 0 0,1 0 0,-1 0 0,0-1 0,0 1 0,-1 0 0,-1-13 0,2-52 0,0 40 0,-2 0 0,-6-54 0,6 81 0,0 0 0,0 0 0,-1 0 0,1 0 0,-1 1 0,0-1 0,0 1 0,-1-1 0,1 1 0,-1 0 0,-3-5 0,9 29 0,9 10 0,76 108 0,16 76 0,-58-98 69,18 41-1503,-58-146-5392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3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24575,'137'-2'0,"146"4"0,-132 18 0,-94-11 0,90 3 0,-82-12 0,216 11 0,-76 5-232,-78-8-329,371-2 561,-282-8 0,1138 2 793,-1282-10-793,-4 0 0,-66 10 0,0 0 0,0 0 0,1 0 0,-1 0 0,0 0 0,1-1 0,-1 1 0,0-1 0,0 1 0,0-1 0,1 0 0,-1 0 0,0 0 0,0 0 0,0 0 0,0 0 0,0-1 0,-1 1 0,1-1 0,3-2 0,-5 2 0,0 0 0,1 0 0,-1 0 0,0 0 0,0 0 0,0 1 0,0-1 0,-1 0 0,1 0 0,0 0 0,-1 0 0,0 1 0,1-1 0,-1 0 0,0 0 0,0 1 0,0-1 0,0 1 0,0-1 0,0 1 0,0-1 0,0 1 0,-1-1 0,1 1 0,-3-2 0,-82-99 0,39 40 0,9 10 0,37 51 0,-1-1 0,1 1 0,0-1 0,0 0 0,0 1 0,0-1 0,0 0 0,0 0 0,0 0 0,0 0 0,1 0 0,-1 0 0,0-3 0,1 4 0,0 0 0,0 0 0,0 1 0,1-1 0,-1 0 0,0 0 0,0 0 0,0 1 0,1-1 0,-1 0 0,0 0 0,1 1 0,-1-1 0,0 0 0,1 1 0,-1-1 0,1 0 0,0 1 0,-1-1 0,1 1 0,-1-1 0,1 1 0,1-1 0,-1 0 0,1 1 0,0-1 0,-1 1 0,1 0 0,0-1 0,0 1 0,-1 0 0,1 0 0,0 0 0,-1 0 0,1 1 0,0-1 0,0 0 0,-1 1 0,1 0 0,0-1 0,-1 1 0,1 0 0,-1-1 0,1 1 0,-1 0 0,1 0 0,-1 0 0,0 0 0,1 1 0,-1-1 0,0 0 0,0 1 0,2 2 0,22 24 0,1-2 0,53 43 0,14 12 0,-82-69 0,-1 2 0,0-1 0,-1 1 0,14 29 0,-18-35 0,28 69 0,-31-73 0,-1 1 0,1 0 0,-1 0 0,0 0 0,0 0 0,-1 0 0,1 0 0,-1 0 0,0 0 0,0 0 0,-1 0 0,0 0 0,-1 6 0,1-8 0,-1-1 0,1 0 0,-1 0 0,1 0 0,-1-1 0,0 1 0,0 0 0,1-1 0,-1 1 0,-1-1 0,1 1 0,0-1 0,0 0 0,0 0 0,-1 0 0,1 0 0,0-1 0,-1 1 0,-2 0 0,-58 7 0,28-4 0,-42 7 0,53-9 0,0 1 0,0 2 0,-32 9 0,43-10 0,1-1 0,-1-1 0,-21 2 0,24-4 0,0 1 0,1 0 0,-1 1 0,0 0 0,1 0 0,-1 1 0,-16 8 0,24-10 4,0 0-1,0 1 1,1 0-1,-1-1 1,0 1-1,1 0 1,0 0-1,-1 0 1,1 0-1,0 0 1,0 0 0,0 0-1,0 0 1,0 0-1,0 1 1,1-1-1,-1 0 1,1 1-1,-1-1 1,1 0-1,0 1 1,0-1-1,0 1 1,1-1-1,-1 0 1,0 1-1,1-1 1,-1 0-1,1 0 1,0 1-1,0-1 1,0 0-1,1 2 1,2 4-169,0 0 0,0-1 0,0 1 0,1-1 0,0 0 0,0-1 0,1 1 0,6 5 0,-2-4-6661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24575,'38'1'0,"-1"2"0,53 10 0,-42-8 0,1-1 0,90-6 0,-39-1 0,584 3-802,-532-11 802,-3 0 0,835 12 0,-833 12-135,-60-4 73,227 28 62,-153-16 0,-64-1 0,-72-13 0,-1-1 0,54 4 0,-40-7 187,66 13-1,-70-9-45,0-1-1,49 1 0,196 8-106,-187-8 49,143-7 0,-97-2-78,-67 1-5,102-15 0,-130 12 0,0 2 0,55 4 0,63-3 0,-160 0 0,1 0 0,0 0 0,0 0 0,0-1 0,-1 0 0,1 0 0,-1 0 0,0-1 0,1 0 0,-1 0 0,0 0 0,-1-1 0,1 1 0,-1-1 0,1 0 0,-1-1 0,0 1 0,-1-1 0,1 1 0,4-9 0,10-11 0,-12 18 0,1-1 0,-1 1 0,1 1 0,1-1 0,-1 1 0,1 0 0,0 1 0,8-4 0,73-26 0,-64 26 0,4 0 0,0 1 0,30-3 0,-44 8 0,146-17 0,-56 12 0,-84 7 0,1-1 0,-1-1 0,1-1 0,-1 0 0,24-8 0,-29 7 0,-13 3 0,1 1 0,-1-1 0,1 0 0,-1 0 0,1-1 0,-1 1 0,0-1 0,0 1 0,0-1 0,0 0 0,0 0 0,3-3 0,-6 5 0,1-1 0,-1 1 0,0-1 0,0 1 0,0-1 0,0 0 0,0 1 0,0-1 0,0 1 0,0-1 0,0 1 0,0-1 0,0 1 0,0-1 0,-1 1 0,1-1 0,0 1 0,0-1 0,0 1 0,-1-1 0,1 1 0,0-1 0,-1 1 0,1-1 0,0 1 0,-1 0 0,1-1 0,0 1 0,-1 0 0,1-1 0,-1 1 0,1 0 0,-1-1 0,0 1 0,-23-13 0,16 8 0,-188-135 0,237 187 0,-14-25 0,142 126 0,-160-140 0,0-1 0,0 0 0,20 10 0,5 4 0,-84-15 0,32-6 0,0 2 0,0 0 0,0 2 0,0-1 0,0 2 0,1 1 0,0 0 0,-21 11 0,31-13-97,0 1-1,0 0 1,0 0-1,1 1 1,0 0-1,0 0 1,1 0-1,-1 0 1,1 1-1,1 0 1,-1 0-1,1 1 0,-4 10 1,4-3-6729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1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24575,'603'0'0,"-555"4"0,0 2 0,0 3 0,-1 1 0,88 32 0,-118-37 0,24 11 0,0 1 0,-1 1 0,-1 3 0,63 44 0,8 6 0,-69-41 0,0 0 0,47 43 0,-61-51 0,-23-20 0,0 0 0,-1 1 0,1-1 0,-1 1 0,0 0 0,0 0 0,0 0 0,0 0 0,-1 1 0,1-1 0,-1 1 0,3 5 0,9 22 0,-4-9 0,-1-1 0,-1 1 0,-1 0 0,-1 1 0,5 33 0,-9-42 0,1 0 0,1 0 0,0 0 0,1-1 0,0 0 0,12 21 0,14 39 0,-24-45 0,-1 0 0,4 47 0,-9-55 0,1 1 0,1-1 0,1 0 0,1-1 0,0 1 0,2-1 0,10 23 0,2-6 0,-12-21 0,1 0 0,0-1 0,1 0 0,0-1 0,1 0 0,0-1 0,13 12 0,65 60 0,-99-96 0,0-1 0,1 0 0,1 0 0,0-1 0,0-1 0,1 1 0,-7-21 0,4 6 0,0-1 0,2 0 0,-6-38 0,12 39 0,1 0 0,3-37 0,-1 42 0,0 24 0,0 0 0,0 0 0,0 0 0,0 0 0,0 0 0,0-1 0,0 1 0,0 0 0,0 0 0,0 0 0,0 0 0,0 0 0,0-1 0,0 1 0,0 0 0,0 0 0,0 0 0,0 0 0,0 0 0,0-1 0,0 1 0,1 0 0,-1 0 0,0 0 0,0 0 0,0 0 0,0 0 0,0 0 0,0 0 0,0-1 0,0 1 0,1 0 0,-1 0 0,0 0 0,0 0 0,0 0 0,0 0 0,0 0 0,0 0 0,1 0 0,-1 0 0,0 0 0,0 0 0,0 0 0,0 0 0,0 0 0,1 0 0,-1 0 0,0 0 0,0 0 0,0 0 0,0 0 0,0 0 0,1 0 0,-1 0 0,0 0 0,0 0 0,0 0 0,0 1 0,0-1 0,0 0 0,12 11 0,6 15 0,5 31 0,44 98 0,-56-131 0,-1 1 0,10 35 0,7 21 0,-21-67 0,44 122 0,-50-135 0,1 0 0,-1-1 0,0 1 0,0 0 0,0 0 0,1 0 0,-1-1 0,0 1 0,0 0 0,0 0 0,0 0 0,-1 0 0,1-1 0,0 1 0,0 0 0,0 0 0,-1 0 0,1-1 0,0 1 0,-1 0 0,1 0 0,0-1 0,-1 1 0,1 0 0,-1-1 0,1 1 0,-2 1 0,-24 3 0,-33-15 0,55 8 0,-13-2-1365,1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0:11:2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24575,'0'512'0,"2"-491"0,1 0 0,0 0 0,2-1 0,13 40 0,6 26 0,-10-30 0,3 0 0,2-2 0,49 96 0,7-27 0,-37-64 0,-22-37 0,0 0 0,1-2 0,1 0 0,33 28 0,90 61 0,-116-93 0,1-1 0,49 20 0,-25-15 0,1-3 0,1-2 0,0-2 0,1-3 0,0-2 0,0-2 0,63-2 0,-79-2 0,0 1 0,54 13 0,-51-9 0,75 6 0,-64-12 0,207 13 0,-178-8 0,137-5 0,-91-4 0,-26 13 0,-72-5 0,46 1 0,-20-6 0,69-2 0,-121 2 0,0 0 0,0 0 0,-1 0 0,1 0 0,0-1 0,-1 1 0,1-1 0,0 1 0,-1-1 0,1 0 0,-1 1 0,1-1 0,-1 0 0,1 0 0,-1 0 0,1 0 0,-1 0 0,2-2 0,-3 2 0,1 0 0,-1 0 0,1 0 0,-1 0 0,0 0 0,0 0 0,0 0 0,1 0 0,-1 0 0,0 0 0,0 0 0,0 0 0,-1-1 0,1 1 0,0 0 0,0 0 0,0 0 0,-1 0 0,1 1 0,-1-1 0,1 0 0,-1-2 0,-1 0 0,0 0 0,-1 0 0,1 0 0,-1 0 0,1 1 0,-1-1 0,0 1 0,0-1 0,0 1 0,0 0 0,0 0 0,0 1 0,-1-1 0,1 0 0,-7-1 0,-15 0 0,0 0 0,0 2 0,0 1 0,-26 3 0,-59-2 0,106-1 0,1-1 0,0 1 0,0-1 0,-1 1 0,1-1 0,0-1 0,0 1 0,0 0 0,0-1 0,0 1 0,0-1 0,1 0 0,-1 0 0,0 0 0,1 0 0,0 0 0,-1-1 0,1 1 0,0-1 0,0 1 0,0-1 0,1 0 0,-1 0 0,1 0 0,-3-5 0,0-7 0,0 1 0,2-1 0,-1 0 0,0-24 0,-3-19 0,5 54 0,0 0 0,1 0 0,0 0 0,-1 0 0,1 0 0,1 0 0,0-8 0,-1 12 0,0 0 0,0 0 0,0-1 0,0 1 0,0 0 0,0 0 0,1-1 0,-1 1 0,0 0 0,0 0 0,0-1 0,0 1 0,0 0 0,0 0 0,1-1 0,-1 1 0,0 0 0,0 0 0,0 0 0,1 0 0,-1-1 0,0 1 0,0 0 0,1 0 0,-1 0 0,0 0 0,0 0 0,1 0 0,-1 0 0,0 0 0,0-1 0,1 1 0,-1 0 0,0 0 0,0 0 0,1 0 0,-1 0 0,0 1 0,1-1 0,14 17 0,8 15 0,52 56 0,-10-12 0,12 17 0,-38-48 0,-3 1 0,36 60 0,-59-90 0,-10-13 0,0 1 0,-1-1 0,1 0 0,0 1 0,-1 0 0,0-1 0,0 1 0,0 0 0,-1 0 0,3 8 0,-4-12 0,-1 1 0,1-1 0,-1 1 0,1-1 0,-1 0 0,1 1 0,-1-1 0,0 1 0,1-1 0,-1 0 0,1 0 0,-1 1 0,0-1 0,1 0 0,-1 0 0,0 0 0,1 0 0,-1 0 0,0 0 0,1 0 0,-1 0 0,0 0 0,1 0 0,-1 0 0,0 0 0,1 0 0,-2-1 0,-26-6 0,17 4 0,-55-8 0,0 3 0,-103 1 0,-11 7-1365,162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07.06.2023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 dirty="0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 userDrawn="1"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2.xml"/><Relationship Id="rId18" Type="http://schemas.openxmlformats.org/officeDocument/2006/relationships/image" Target="../media/image36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2.png"/><Relationship Id="rId17" Type="http://schemas.openxmlformats.org/officeDocument/2006/relationships/customXml" Target="../ink/ink14.xml"/><Relationship Id="rId2" Type="http://schemas.openxmlformats.org/officeDocument/2006/relationships/image" Target="../media/image34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31.png"/><Relationship Id="rId19" Type="http://schemas.openxmlformats.org/officeDocument/2006/relationships/customXml" Target="../ink/ink15.xml"/><Relationship Id="rId4" Type="http://schemas.openxmlformats.org/officeDocument/2006/relationships/image" Target="../media/image28.png"/><Relationship Id="rId9" Type="http://schemas.openxmlformats.org/officeDocument/2006/relationships/customXml" Target="../ink/ink10.xml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5/50/Zx-diagram-example.svg" TargetMode="External"/><Relationship Id="rId7" Type="http://schemas.openxmlformats.org/officeDocument/2006/relationships/hyperlink" Target="https://arxiv.org/pdf/1902.03178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www.researchgate.net/figure/The-fault-tolerant-Clifford-T-implementations-of-quantum-logic-gates-used-in-this-work_fig1_322049116" TargetMode="External"/><Relationship Id="rId5" Type="http://schemas.openxmlformats.org/officeDocument/2006/relationships/hyperlink" Target="https://www.researchgate.net/figure/Quantum-circuit-compilation-47_fig15_348930917" TargetMode="External"/><Relationship Id="rId4" Type="http://schemas.openxmlformats.org/officeDocument/2006/relationships/hyperlink" Target="https://www.cs.ox.ac.uk/people/aleks.kissinger/slides/qnlp-40mins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 idx="4294967295"/>
          </p:nvPr>
        </p:nvSpPr>
        <p:spPr>
          <a:xfrm>
            <a:off x="323850" y="546100"/>
            <a:ext cx="8820150" cy="53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4000" b="0" strike="noStrike" spc="-1" dirty="0">
              <a:solidFill>
                <a:srgbClr val="005293"/>
              </a:solidFill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140" y="4375412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07.06.2023</a:t>
            </a:fld>
            <a:endParaRPr lang="de-DE" sz="16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838876"/>
            <a:ext cx="4305300" cy="4541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800" b="0" strike="noStrike" spc="-1" dirty="0">
                <a:latin typeface="Arial"/>
              </a:rPr>
              <a:t>Manuel Lerchner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03F755-A7FC-FB9E-9CA2-01837A4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82" y="1505973"/>
            <a:ext cx="5040236" cy="21315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T-Count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computers are affected by noise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Clifford+T</a:t>
            </a:r>
            <a:r>
              <a:rPr lang="en-US" sz="1800" dirty="0"/>
              <a:t> Circuits can be made tolerant to noise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Idea: Introduce Error Correcting Codes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Problem: Many new T-Gates need to be introduced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Difficult to simulate (Hardware Limits)</a:t>
            </a:r>
            <a:endParaRPr lang="en-US" sz="10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ZX-Calculus can simplify such circuits</a:t>
            </a:r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9B4C2D-1F41-47C9-1428-B54DA997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t="43004" b="15377"/>
          <a:stretch/>
        </p:blipFill>
        <p:spPr>
          <a:xfrm>
            <a:off x="4888444" y="545760"/>
            <a:ext cx="4121947" cy="1108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BF562-98E7-3DAF-E5D1-291924563604}"/>
              </a:ext>
            </a:extLst>
          </p:cNvPr>
          <p:cNvSpPr txBox="1"/>
          <p:nvPr/>
        </p:nvSpPr>
        <p:spPr>
          <a:xfrm>
            <a:off x="6596172" y="1653870"/>
            <a:ext cx="236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4: Fault tolerant Toffoli Gate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91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Mathematical Background: Category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Consists of </a:t>
                </a:r>
                <a:r>
                  <a:rPr lang="en-GB" sz="1800" b="1" dirty="0"/>
                  <a:t>objects</a:t>
                </a:r>
                <a:r>
                  <a:rPr lang="en-GB" sz="1800" dirty="0"/>
                  <a:t> and </a:t>
                </a:r>
                <a:r>
                  <a:rPr lang="en-GB" sz="1800" b="1" dirty="0"/>
                  <a:t>arrows</a:t>
                </a:r>
                <a:r>
                  <a:rPr lang="en-GB" sz="1800" dirty="0"/>
                  <a:t> (Morphisms)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Objects: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Morphisms: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Identity: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𝑜𝑏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𝒞</m:t>
                            </m:r>
                          </m:e>
                        </m:d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Associative Composition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800" b="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en-GB" sz="1400" dirty="0"/>
                  <a:t>Composition 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GB" sz="1400" b="0" dirty="0"/>
                  <a:t> does nothing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636766" y="1255945"/>
            <a:ext cx="2944800" cy="2803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SEQ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/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588120-3290-3137-D122-59A8BF5C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13" y="4130668"/>
                <a:ext cx="19059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77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sz="1800" dirty="0"/>
                  <a:t>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Bifunctor: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is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associative</a:t>
                </a:r>
                <a:endParaRPr lang="en-GB" sz="1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Unit Object: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GB" sz="1400" dirty="0"/>
              </a:p>
              <a:p>
                <a:pPr marL="742950" lvl="1" indent="-285750">
                  <a:lnSpc>
                    <a:spcPct val="150000"/>
                  </a:lnSpc>
                </a:pPr>
                <a:endParaRPr lang="en-GB" sz="1400" dirty="0"/>
              </a:p>
              <a:p>
                <a:pPr lvl="1">
                  <a:lnSpc>
                    <a:spcPct val="150000"/>
                  </a:lnSpc>
                </a:pPr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5462612" y="1146392"/>
            <a:ext cx="2916746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PAR With 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/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325120-A6D4-011D-54D0-87571BF8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1" y="4130668"/>
                <a:ext cx="4086029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5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Preparing States: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/>
                  <a:t> (</a:t>
                </a:r>
                <a:r>
                  <a:rPr lang="en-GB" sz="1400" dirty="0" err="1"/>
                  <a:t>Ket</a:t>
                </a:r>
                <a:r>
                  <a:rPr lang="en-GB" sz="14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Erasing States: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1400" dirty="0"/>
                  <a:t> (Bra)</a:t>
                </a:r>
              </a:p>
              <a:p>
                <a:pPr marL="285750" indent="-285750">
                  <a:lnSpc>
                    <a:spcPct val="150000"/>
                  </a:lnSpc>
                </a:pPr>
                <a:r>
                  <a:rPr lang="en-GB" sz="1800" dirty="0"/>
                  <a:t>Combination: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14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024800" y="1146392"/>
            <a:ext cx="47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IMG Preparing / erasing</a:t>
            </a:r>
          </a:p>
        </p:txBody>
      </p:sp>
    </p:spTree>
    <p:extLst>
      <p:ext uri="{BB962C8B-B14F-4D97-AF65-F5344CB8AC3E}">
        <p14:creationId xmlns:p14="http://schemas.microsoft.com/office/powerpoint/2010/main" val="271729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Symmetric 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Monoidal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with: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400" b="0" dirty="0"/>
                  <a:t>Swap-</a:t>
                </a:r>
                <a:r>
                  <a:rPr lang="de-DE" sz="1400" b="0" dirty="0" err="1"/>
                  <a:t>Isomorphism</a:t>
                </a:r>
                <a:endParaRPr lang="de-DE" sz="1400" b="0" dirty="0"/>
              </a:p>
              <a:p>
                <a:pPr marL="7429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1800" dirty="0"/>
              </a:p>
              <a:p>
                <a:pPr marL="285750" lvl="1" indent="-285750">
                  <a:lnSpc>
                    <a:spcPct val="150000"/>
                  </a:lnSpc>
                </a:pPr>
                <a:r>
                  <a:rPr lang="en-GB" sz="1800" dirty="0"/>
                  <a:t>Operations can be pushed trough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240800" y="1146392"/>
            <a:ext cx="4541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59012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Compact Monoidal Category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sz="1800" dirty="0"/>
                  <a:t>Symmetric </a:t>
                </a:r>
                <a:r>
                  <a:rPr lang="de-DE" sz="1800" dirty="0" err="1"/>
                  <a:t>Monoidal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Category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where</a:t>
                </a:r>
                <a:r>
                  <a:rPr lang="de-DE" sz="18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/>
                  <a:t>Every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400" dirty="0"/>
                  <a:t> </a:t>
                </a:r>
                <a:r>
                  <a:rPr lang="de-DE" sz="1400" dirty="0" err="1"/>
                  <a:t>has</a:t>
                </a:r>
                <a:r>
                  <a:rPr lang="de-DE" sz="1400" dirty="0"/>
                  <a:t> a dual </a:t>
                </a:r>
                <a:r>
                  <a:rPr lang="de-DE" sz="1400" dirty="0" err="1"/>
                  <a:t>object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Unit: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400" dirty="0"/>
              </a:p>
              <a:p>
                <a:pPr marL="742950" lvl="1" indent="-285750">
                  <a:lnSpc>
                    <a:spcPct val="150000"/>
                  </a:lnSpc>
                </a:pPr>
                <a:r>
                  <a:rPr lang="de-DE" sz="1400" dirty="0" err="1"/>
                  <a:t>Morphism</a:t>
                </a:r>
                <a:r>
                  <a:rPr lang="de-DE" sz="1400" dirty="0"/>
                  <a:t> </a:t>
                </a:r>
                <a:r>
                  <a:rPr lang="de-DE" sz="1400" dirty="0" err="1"/>
                  <a:t>Counit</a:t>
                </a:r>
                <a:r>
                  <a:rPr lang="de-DE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DE" sz="1400" dirty="0"/>
              </a:p>
              <a:p>
                <a:pPr marL="285750" indent="-285750">
                  <a:lnSpc>
                    <a:spcPct val="150000"/>
                  </a:lnSpc>
                </a:pPr>
                <a:r>
                  <a:rPr lang="de-DE" sz="1800" dirty="0" err="1"/>
                  <a:t>Combining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them</a:t>
                </a:r>
                <a:r>
                  <a:rPr lang="de-DE" sz="1800" dirty="0"/>
                  <a:t> </a:t>
                </a:r>
                <a:r>
                  <a:rPr lang="de-DE" sz="1800" dirty="0" err="1"/>
                  <a:t>yields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1800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ED1275FC-597D-71A2-072F-1432B99F3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D233A7D-911C-B207-6DCC-2DE3FE07DBF1}"/>
              </a:ext>
            </a:extLst>
          </p:cNvPr>
          <p:cNvSpPr/>
          <p:nvPr/>
        </p:nvSpPr>
        <p:spPr>
          <a:xfrm>
            <a:off x="4924800" y="1146392"/>
            <a:ext cx="3857758" cy="285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 CUP</a:t>
            </a:r>
          </a:p>
        </p:txBody>
      </p:sp>
    </p:spTree>
    <p:extLst>
      <p:ext uri="{BB962C8B-B14F-4D97-AF65-F5344CB8AC3E}">
        <p14:creationId xmlns:p14="http://schemas.microsoft.com/office/powerpoint/2010/main" val="264206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Graphical Calculus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Autofit/>
          </a:bodyPr>
          <a:lstStyle/>
          <a:p>
            <a:r>
              <a:rPr lang="en-US" sz="1800" dirty="0"/>
              <a:t>Visually combine Elements of the Category </a:t>
            </a:r>
          </a:p>
          <a:p>
            <a:pPr lvl="1"/>
            <a:r>
              <a:rPr lang="en-US" sz="1400" dirty="0"/>
              <a:t>Process Theory</a:t>
            </a:r>
          </a:p>
          <a:p>
            <a:r>
              <a:rPr lang="en-US" sz="1800" dirty="0"/>
              <a:t>Main Idea of ZX-Calculus: </a:t>
            </a:r>
          </a:p>
          <a:p>
            <a:pPr lvl="1"/>
            <a:r>
              <a:rPr lang="en-US" sz="1400" dirty="0"/>
              <a:t>Represent Circuit as Network of Processes</a:t>
            </a:r>
          </a:p>
          <a:p>
            <a:pPr lvl="1"/>
            <a:r>
              <a:rPr lang="en-US" sz="1400" dirty="0"/>
              <a:t>Apply Simplifications on the Network</a:t>
            </a:r>
          </a:p>
          <a:p>
            <a:r>
              <a:rPr lang="en-US" sz="1800" dirty="0"/>
              <a:t>“Only topology Matters”</a:t>
            </a:r>
          </a:p>
          <a:p>
            <a:pPr lvl="1"/>
            <a:r>
              <a:rPr lang="en-US" sz="1400" dirty="0"/>
              <a:t>If it looks like the same graph its the same thing</a:t>
            </a:r>
          </a:p>
          <a:p>
            <a:pPr lvl="1"/>
            <a:r>
              <a:rPr lang="en-US" sz="1400" dirty="0"/>
              <a:t>Guaranteed by the rules of the Category</a:t>
            </a:r>
          </a:p>
          <a:p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de-DE" sz="18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0988-8496-9B6F-891D-16F32C8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53" y="724888"/>
            <a:ext cx="3100147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Example Network: CNOT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7A0ED-5883-0380-CFBB-FADA3652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32" y="812880"/>
            <a:ext cx="3343768" cy="38978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8F06EA-0C5D-68C8-7A27-E9F7F2CA227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Prepare Qubits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Hadamard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Apply CNTOT</a:t>
            </a:r>
          </a:p>
        </p:txBody>
      </p:sp>
    </p:spTree>
    <p:extLst>
      <p:ext uri="{BB962C8B-B14F-4D97-AF65-F5344CB8AC3E}">
        <p14:creationId xmlns:p14="http://schemas.microsoft.com/office/powerpoint/2010/main" val="47290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ZX-Notation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r>
              <a:rPr lang="en-GB" sz="2000" dirty="0"/>
              <a:t>Circuits can be represented visually</a:t>
            </a:r>
          </a:p>
          <a:p>
            <a:pPr lvl="1"/>
            <a:r>
              <a:rPr lang="en-GB" sz="1600" dirty="0"/>
              <a:t>Everything is based on mathematical rules</a:t>
            </a:r>
          </a:p>
          <a:p>
            <a:r>
              <a:rPr lang="en-GB" sz="2000" dirty="0"/>
              <a:t>The representation is very simple:</a:t>
            </a:r>
          </a:p>
          <a:p>
            <a:pPr lvl="1"/>
            <a:r>
              <a:rPr lang="en-GB" sz="1600" dirty="0"/>
              <a:t>Spiders</a:t>
            </a:r>
          </a:p>
          <a:p>
            <a:pPr lvl="1"/>
            <a:r>
              <a:rPr lang="en-GB" sz="1600" dirty="0"/>
              <a:t>Lines</a:t>
            </a:r>
          </a:p>
          <a:p>
            <a:r>
              <a:rPr lang="en-GB" sz="2000" dirty="0"/>
              <a:t>We will see ZX-Calculus is universal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3F407D-7B38-5B7D-2179-6DBF2BC0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7200" y="812880"/>
            <a:ext cx="4096800" cy="18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Nodes in the graph</a:t>
                </a:r>
              </a:p>
              <a:p>
                <a:r>
                  <a:rPr lang="en-GB" sz="2000" dirty="0"/>
                  <a:t>Arbitrary number of inputs / outputs</a:t>
                </a:r>
              </a:p>
              <a:p>
                <a:r>
                  <a:rPr lang="en-GB" sz="2000" dirty="0"/>
                  <a:t>Two </a:t>
                </a:r>
                <a:r>
                  <a:rPr lang="en-GB" sz="2000" dirty="0" err="1"/>
                  <a:t>Colors</a:t>
                </a:r>
                <a:r>
                  <a:rPr lang="en-GB" sz="2000" dirty="0"/>
                  <a:t>:</a:t>
                </a:r>
              </a:p>
              <a:p>
                <a:pPr lvl="1"/>
                <a:r>
                  <a:rPr lang="en-GB" sz="1600" dirty="0"/>
                  <a:t>Green (Z-Basis)</a:t>
                </a:r>
              </a:p>
              <a:p>
                <a:pPr lvl="1"/>
                <a:r>
                  <a:rPr lang="en-GB" sz="1600" dirty="0"/>
                  <a:t>Red (X-Basis)</a:t>
                </a:r>
              </a:p>
              <a:p>
                <a:r>
                  <a:rPr lang="en-GB" sz="2000" dirty="0"/>
                  <a:t>Phase angle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000" dirty="0"/>
                  <a:t> possible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AD4C210-6E26-4F28-AC44-3512949C6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487983" y="2635270"/>
            <a:ext cx="2014936" cy="16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D2FE8A-0069-4112-04FE-779D0EDB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596545" y="720795"/>
            <a:ext cx="1797812" cy="16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What is ZX-Calculus?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way to represent Quantum Circuits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" dirty="0"/>
              <a:t>23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Graphical language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Rules for simplifying the Diagram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Spiders as linear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Each spider is a linear map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0…0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𝑅𝑒𝑑𝑆𝑝𝑖𝑑𝑒𝑟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⟨+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+|</m:t>
                              </m:r>
                            </m:e>
                          </m:groupCh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limLow>
                        <m:limLow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groupChr>
                        </m:e>
                        <m:li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Example:</a:t>
                </a:r>
              </a:p>
              <a:p>
                <a:pPr lvl="1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(5, 3)</m:t>
                    </m:r>
                  </m:oMath>
                </a14:m>
                <a:r>
                  <a:rPr lang="en-US" sz="1600" dirty="0"/>
                  <a:t> is associated with a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 lvl="1"/>
                <a:r>
                  <a:rPr lang="en-US" sz="1600" dirty="0"/>
                  <a:t>Not unitary, not even square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36536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35890A3-46E7-D62D-D802-30359291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48" y="769460"/>
            <a:ext cx="4194517" cy="13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Basis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|+⟩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|−⟩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4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667200" y="14400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E3EE7-70BE-718D-6CD8-5E6F504140CB}"/>
              </a:ext>
            </a:extLst>
          </p:cNvPr>
          <p:cNvSpPr/>
          <p:nvPr/>
        </p:nvSpPr>
        <p:spPr>
          <a:xfrm>
            <a:off x="6667200" y="231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BFED0-C0CD-9242-9B2C-FCD7D8CBA233}"/>
              </a:ext>
            </a:extLst>
          </p:cNvPr>
          <p:cNvSpPr/>
          <p:nvPr/>
        </p:nvSpPr>
        <p:spPr>
          <a:xfrm>
            <a:off x="6667200" y="3236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667200" y="4064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402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Pauli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7250400" y="1393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7250400" y="2946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94799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Identity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⟨0|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⟨1|=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𝑅𝑒𝑑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⟨−|=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t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616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88-A0AC-3C4E-ED12-FB09A8A979BA}"/>
              </a:ext>
            </a:extLst>
          </p:cNvPr>
          <p:cNvSpPr/>
          <p:nvPr/>
        </p:nvSpPr>
        <p:spPr>
          <a:xfrm>
            <a:off x="6194400" y="3211200"/>
            <a:ext cx="14112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Red IMG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825C8-FF54-4012-AF85-788F05D835E2}"/>
              </a:ext>
            </a:extLst>
          </p:cNvPr>
          <p:cNvSpPr/>
          <p:nvPr/>
        </p:nvSpPr>
        <p:spPr>
          <a:xfrm>
            <a:off x="3730800" y="32004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80341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 Spiders: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de-DE" sz="2000" dirty="0"/>
                  <a:t>Spiders </a:t>
                </a:r>
                <a:r>
                  <a:rPr lang="de-DE" sz="2000" dirty="0" err="1"/>
                  <a:t>can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generate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entangled</a:t>
                </a:r>
                <a:r>
                  <a:rPr lang="de-DE" sz="2000" dirty="0"/>
                  <a:t> States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𝐺𝑟𝑒𝑒𝑛𝑆𝑝𝑖𝑑𝑒𝑟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⋅0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⋅1=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de-DE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4125600" y="35748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44505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Combining Spiders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r>
              <a:rPr lang="de-DE" sz="2000" dirty="0"/>
              <a:t>Connect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spider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spider</a:t>
            </a:r>
            <a:endParaRPr lang="de-DE" sz="2000" dirty="0"/>
          </a:p>
          <a:p>
            <a:pPr lvl="1"/>
            <a:r>
              <a:rPr lang="de-DE" sz="1600" dirty="0" err="1"/>
              <a:t>Again</a:t>
            </a:r>
            <a:r>
              <a:rPr lang="de-DE" sz="1600" dirty="0"/>
              <a:t>: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topology</a:t>
            </a:r>
            <a:r>
              <a:rPr lang="de-DE" sz="1600" dirty="0"/>
              <a:t> </a:t>
            </a:r>
            <a:r>
              <a:rPr lang="de-DE" sz="1600" dirty="0" err="1"/>
              <a:t>matters</a:t>
            </a:r>
            <a:endParaRPr lang="de-DE" sz="1600" dirty="0"/>
          </a:p>
          <a:p>
            <a:r>
              <a:rPr lang="de-DE" sz="1600" dirty="0"/>
              <a:t>The </a:t>
            </a:r>
            <a:r>
              <a:rPr lang="de-DE" sz="1600" dirty="0" err="1"/>
              <a:t>resulting</a:t>
            </a:r>
            <a:r>
              <a:rPr lang="de-DE" sz="1600" dirty="0"/>
              <a:t> Graph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represent</a:t>
            </a:r>
            <a:r>
              <a:rPr lang="de-DE" sz="1600" dirty="0"/>
              <a:t> a Quantum Circuit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5112000" y="34956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3630000" y="2755200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2937240" y="4103280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600" y="4094640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2750040" y="2814840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913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Evaluating a Graph of Spiders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divide the graph into regions</a:t>
                </a:r>
              </a:p>
              <a:p>
                <a:pPr lvl="1"/>
                <a:r>
                  <a:rPr lang="en-US" sz="1200" dirty="0"/>
                  <a:t>Each region must contain exactly one spider</a:t>
                </a:r>
              </a:p>
              <a:p>
                <a:r>
                  <a:rPr lang="en-US" sz="1600" dirty="0"/>
                  <a:t>Like normal quantum circuits:</a:t>
                </a:r>
              </a:p>
              <a:p>
                <a:pPr lvl="1"/>
                <a:r>
                  <a:rPr lang="en-US" sz="1200" dirty="0"/>
                  <a:t>„parallel“ Parts are combined using the tensors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lvl="1"/>
                <a:r>
                  <a:rPr lang="en-US" sz="1200" dirty="0"/>
                  <a:t>„serial” Parts are combined using matrix product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∘)</m:t>
                    </m:r>
                  </m:oMath>
                </a14:m>
                <a:endParaRPr lang="en-US" sz="1200" dirty="0"/>
              </a:p>
              <a:p>
                <a:r>
                  <a:rPr lang="en-US" sz="1600" dirty="0"/>
                  <a:t>We get a matrix representation of the circuit</a:t>
                </a:r>
              </a:p>
              <a:p>
                <a:r>
                  <a:rPr lang="en-US" sz="1600" dirty="0"/>
                  <a:t>Based on category theory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CF896C4-4D74-9091-B934-655533FA0E20}"/>
              </a:ext>
            </a:extLst>
          </p:cNvPr>
          <p:cNvSpPr/>
          <p:nvPr/>
        </p:nvSpPr>
        <p:spPr>
          <a:xfrm>
            <a:off x="6725880" y="36320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B2202-FDE6-F8DB-EDE9-32E9C2DCCF58}"/>
              </a:ext>
            </a:extLst>
          </p:cNvPr>
          <p:cNvSpPr/>
          <p:nvPr/>
        </p:nvSpPr>
        <p:spPr>
          <a:xfrm>
            <a:off x="5243880" y="2891656"/>
            <a:ext cx="770400" cy="65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14:cNvPr>
              <p14:cNvContentPartPr/>
              <p14:nvPr/>
            </p14:nvContentPartPr>
            <p14:xfrm>
              <a:off x="4551120" y="4239736"/>
              <a:ext cx="2209680" cy="17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A57036-8D99-33EC-0A93-1EB6989200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2480" y="4231096"/>
                <a:ext cx="222732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29F6F-17C6-0F34-67F7-3D26D8561CFF}"/>
              </a:ext>
            </a:extLst>
          </p:cNvPr>
          <p:cNvGrpSpPr/>
          <p:nvPr/>
        </p:nvGrpSpPr>
        <p:grpSpPr>
          <a:xfrm>
            <a:off x="4363920" y="2951296"/>
            <a:ext cx="4600080" cy="1373760"/>
            <a:chOff x="2750040" y="2814840"/>
            <a:chExt cx="460008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14:cNvPr>
                <p14:cNvContentPartPr/>
                <p14:nvPr/>
              </p14:nvContentPartPr>
              <p14:xfrm>
                <a:off x="4391640" y="3096000"/>
                <a:ext cx="745560" cy="57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759409-826B-5A24-9590-AC383DCE06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82640" y="3087000"/>
                  <a:ext cx="763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14:cNvPr>
                <p14:cNvContentPartPr/>
                <p14:nvPr/>
              </p14:nvContentPartPr>
              <p14:xfrm>
                <a:off x="4262040" y="3427200"/>
                <a:ext cx="957240" cy="70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842D6B-0CC9-0469-E486-AF3A1CB713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53040" y="3418560"/>
                  <a:ext cx="9748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14:cNvPr>
                <p14:cNvContentPartPr/>
                <p14:nvPr/>
              </p14:nvContentPartPr>
              <p14:xfrm>
                <a:off x="2750040" y="2966760"/>
                <a:ext cx="88020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8BBFA4-1BF0-DF82-9458-DA2995EDA2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1400" y="2957760"/>
                  <a:ext cx="897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14:cNvPr>
                <p14:cNvContentPartPr/>
                <p14:nvPr/>
              </p14:nvContentPartPr>
              <p14:xfrm>
                <a:off x="5911200" y="2814840"/>
                <a:ext cx="1005840" cy="84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BFC21-E370-817C-7EEA-A290B87428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200" y="2805840"/>
                  <a:ext cx="102348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14:cNvPr>
                <p14:cNvContentPartPr/>
                <p14:nvPr/>
              </p14:nvContentPartPr>
              <p14:xfrm>
                <a:off x="5947200" y="3921120"/>
                <a:ext cx="1402920" cy="267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CC0189-E2FA-1405-D881-E42A12D2C6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38200" y="3912120"/>
                  <a:ext cx="14205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14:cNvPr>
              <p14:cNvContentPartPr/>
              <p14:nvPr/>
            </p14:nvContentPartPr>
            <p14:xfrm>
              <a:off x="4623878" y="2622420"/>
              <a:ext cx="1788480" cy="119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836531-C924-5849-12B0-A4A2FD088B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15238" y="2613780"/>
                <a:ext cx="180612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14:cNvPr>
              <p14:cNvContentPartPr/>
              <p14:nvPr/>
            </p14:nvContentPartPr>
            <p14:xfrm>
              <a:off x="4601558" y="3722220"/>
              <a:ext cx="1737360" cy="87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23FC42-20C4-762B-75E2-1B6CACBBDA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92558" y="3713220"/>
                <a:ext cx="175500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14:cNvPr>
              <p14:cNvContentPartPr/>
              <p14:nvPr/>
            </p14:nvContentPartPr>
            <p14:xfrm>
              <a:off x="6528278" y="2976300"/>
              <a:ext cx="1312200" cy="158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E9CC76-DBAF-E943-B92A-B168EFA2F0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19638" y="2967300"/>
                <a:ext cx="1329840" cy="15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521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Evaluate parallel Sections</a:t>
                </a:r>
              </a:p>
              <a:p>
                <a:pPr lvl="1"/>
                <a:r>
                  <a:rPr lang="de-DE" sz="1200" dirty="0"/>
                  <a:t>A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2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Combine sequential Regions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660" t="-3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47200" y="11448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1200" y="12024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894800" y="11922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27600" y="183600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894800" y="17928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64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parallel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id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−−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endChr m:val="⟩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d>
                        <m:dPr>
                          <m:begChr m:val="⟨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61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Example: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Combine sequential Sections: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lit/>
                        </m:rP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𝐶𝑁𝑂𝑇</m:t>
                      </m:r>
                    </m:oMath>
                  </m:oMathPara>
                </a14:m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1600" dirty="0"/>
                  <a:t>It works! But evaluating the circuit this way is just as bad as a classical matrix approach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0FAA4-8986-878B-4114-F54209D64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180000" y="1440000"/>
                <a:ext cx="8820000" cy="3060000"/>
              </a:xfrm>
              <a:blipFill>
                <a:blip r:embed="rId2"/>
                <a:stretch>
                  <a:fillRect l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13B2F7C-3384-12B2-F07D-072AAD1B1D0B}"/>
              </a:ext>
            </a:extLst>
          </p:cNvPr>
          <p:cNvSpPr/>
          <p:nvPr/>
        </p:nvSpPr>
        <p:spPr>
          <a:xfrm>
            <a:off x="6854400" y="643500"/>
            <a:ext cx="1951200" cy="11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0A27FA-271E-8C33-CC2F-D98364C402EC}"/>
              </a:ext>
            </a:extLst>
          </p:cNvPr>
          <p:cNvSpPr/>
          <p:nvPr/>
        </p:nvSpPr>
        <p:spPr>
          <a:xfrm>
            <a:off x="6998400" y="7011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40F909-5B44-856B-957C-FE51929BD524}"/>
              </a:ext>
            </a:extLst>
          </p:cNvPr>
          <p:cNvSpPr/>
          <p:nvPr/>
        </p:nvSpPr>
        <p:spPr>
          <a:xfrm>
            <a:off x="7902000" y="6909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75679F-1BB9-917E-6B24-7DFC68A5FA0A}"/>
              </a:ext>
            </a:extLst>
          </p:cNvPr>
          <p:cNvSpPr/>
          <p:nvPr/>
        </p:nvSpPr>
        <p:spPr>
          <a:xfrm>
            <a:off x="6998400" y="1346040"/>
            <a:ext cx="705600" cy="54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F14488-1340-A30C-B0D4-0503B340D498}"/>
              </a:ext>
            </a:extLst>
          </p:cNvPr>
          <p:cNvSpPr/>
          <p:nvPr/>
        </p:nvSpPr>
        <p:spPr>
          <a:xfrm>
            <a:off x="7902000" y="1291500"/>
            <a:ext cx="705600" cy="63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97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Applications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Quantum Circuit Optimization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T-Count Optimization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 Compilation</a:t>
            </a:r>
          </a:p>
        </p:txBody>
      </p:sp>
    </p:spTree>
    <p:extLst>
      <p:ext uri="{BB962C8B-B14F-4D97-AF65-F5344CB8AC3E}">
        <p14:creationId xmlns:p14="http://schemas.microsoft.com/office/powerpoint/2010/main" val="256137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Remark: Where to draw Regions?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/>
              <a:t>For larger Graphs there are multiple ways of drawing the regions</a:t>
            </a:r>
          </a:p>
          <a:p>
            <a:pPr lvl="1"/>
            <a:r>
              <a:rPr lang="en-US" sz="1200" dirty="0"/>
              <a:t>Obvious as you are allowed to move the components around (“Only topology mattes”)</a:t>
            </a:r>
          </a:p>
          <a:p>
            <a:r>
              <a:rPr lang="en-US" sz="1600" dirty="0"/>
              <a:t>This leads to different matrices in the calculation process</a:t>
            </a:r>
          </a:p>
          <a:p>
            <a:r>
              <a:rPr lang="en-US" sz="1600" dirty="0"/>
              <a:t>But the final matrices are always equivalent up to a scalar factor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2881B3-378D-1863-FF82-57412C3622A7}"/>
              </a:ext>
            </a:extLst>
          </p:cNvPr>
          <p:cNvSpPr/>
          <p:nvPr/>
        </p:nvSpPr>
        <p:spPr>
          <a:xfrm>
            <a:off x="633600" y="2952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45B55-9320-86DF-03B4-EFC613DA408A}"/>
              </a:ext>
            </a:extLst>
          </p:cNvPr>
          <p:cNvSpPr/>
          <p:nvPr/>
        </p:nvSpPr>
        <p:spPr>
          <a:xfrm>
            <a:off x="6142800" y="2970000"/>
            <a:ext cx="1900800" cy="1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D2663-8BD1-980F-CC0F-B47715B5C48D}"/>
              </a:ext>
            </a:extLst>
          </p:cNvPr>
          <p:cNvSpPr/>
          <p:nvPr/>
        </p:nvSpPr>
        <p:spPr>
          <a:xfrm>
            <a:off x="3614400" y="3146400"/>
            <a:ext cx="1483788" cy="11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 matrix</a:t>
            </a:r>
          </a:p>
        </p:txBody>
      </p:sp>
    </p:spTree>
    <p:extLst>
      <p:ext uri="{BB962C8B-B14F-4D97-AF65-F5344CB8AC3E}">
        <p14:creationId xmlns:p14="http://schemas.microsoft.com/office/powerpoint/2010/main" val="27035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r>
              <a:rPr lang="en-US" sz="1600" dirty="0"/>
              <a:t>We don’t want to calculate the graph using its matrix form</a:t>
            </a:r>
          </a:p>
          <a:p>
            <a:r>
              <a:rPr lang="en-US" sz="1600" dirty="0"/>
              <a:t>There exist many rules to simplify ZX-Graphs</a:t>
            </a:r>
          </a:p>
          <a:p>
            <a:pPr lvl="1"/>
            <a:r>
              <a:rPr lang="en-US" sz="1200" dirty="0"/>
              <a:t>But far fewer rules as for classical circuits</a:t>
            </a:r>
          </a:p>
          <a:p>
            <a:r>
              <a:rPr lang="en-US" sz="1600" dirty="0"/>
              <a:t>We can apply the rules anywhere in the graph </a:t>
            </a:r>
            <a:r>
              <a:rPr lang="en-US" sz="1600" dirty="0" err="1"/>
              <a:t>aslong</a:t>
            </a:r>
            <a:r>
              <a:rPr lang="en-US" sz="1600" dirty="0"/>
              <a:t>:</a:t>
            </a:r>
          </a:p>
          <a:p>
            <a:pPr lvl="1"/>
            <a:r>
              <a:rPr lang="en-US" sz="1200" dirty="0"/>
              <a:t>The pattern for the substitution matches</a:t>
            </a:r>
          </a:p>
          <a:p>
            <a:pPr lvl="1"/>
            <a:r>
              <a:rPr lang="en-US" sz="1200" dirty="0"/>
              <a:t>The order of the input / output wires of regions are unchanged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763200" y="365760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904000" y="355680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/>
          <p:nvPr/>
        </p:nvCxnSpPr>
        <p:spPr>
          <a:xfrm>
            <a:off x="2124000" y="3859200"/>
            <a:ext cx="3729600" cy="4392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1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Spider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>
            <a:normAutofit fontScale="32500" lnSpcReduction="20000"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Two spiders of the same color fuse together</a:t>
            </a:r>
          </a:p>
          <a:p>
            <a:pPr lvl="1"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Can simplify graph a lot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to freely change input and outputs!</a:t>
            </a:r>
          </a:p>
          <a:p>
            <a:pPr lvl="1" indent="-266700">
              <a:lnSpc>
                <a:spcPct val="150000"/>
              </a:lnSpc>
            </a:pPr>
            <a:r>
              <a:rPr lang="en-US" sz="1400" dirty="0">
                <a:latin typeface="+mj-lt"/>
                <a:ea typeface="+mj-ea"/>
                <a:cs typeface="+mj-cs"/>
              </a:rPr>
              <a:t>Only topology matters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6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Copy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4824000" cy="3060000"/>
          </a:xfrm>
        </p:spPr>
        <p:txBody>
          <a:bodyPr>
            <a:normAutofit/>
          </a:bodyPr>
          <a:lstStyle/>
          <a:p>
            <a:pPr lvl="1"/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Green copies red, Red copies green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0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Hopf</a:t>
            </a:r>
            <a:r>
              <a:rPr lang="en-GB" sz="3200" u="sng" dirty="0"/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992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If two spiders of different color are connected by 2 lines, both lines can be deleted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See XOR / AND reference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7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Bi-Algebra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5232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This rule allows us to break apart “squares” of alternating spiders??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 err="1"/>
              <a:t>Color</a:t>
            </a:r>
            <a:r>
              <a:rPr lang="en-GB" sz="3200" u="sng" dirty="0"/>
              <a:t> Change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57960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Idea: We can change the color of a spider, but we need to add Hadamard gates to all its inputs / outputs</a:t>
            </a:r>
            <a:endParaRPr lang="en-US" sz="1400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733D3-B2D4-FE73-DD3C-66D02E99F0F5}"/>
              </a:ext>
            </a:extLst>
          </p:cNvPr>
          <p:cNvSpPr/>
          <p:nvPr/>
        </p:nvSpPr>
        <p:spPr>
          <a:xfrm>
            <a:off x="6964200" y="609930"/>
            <a:ext cx="1296000" cy="94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6849000" y="3074014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EA2B302-1207-3B08-688F-79D7038B73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3171" y="2085713"/>
            <a:ext cx="1458058" cy="36839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1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Hadamard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6735600" cy="3060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A Hadamard gate can be represented by its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euler</a:t>
            </a:r>
            <a:r>
              <a:rPr lang="en-US" sz="1800" dirty="0">
                <a:latin typeface="+mj-lt"/>
                <a:ea typeface="+mj-ea"/>
                <a:cs typeface="+mj-cs"/>
              </a:rPr>
              <a:t> angle representation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Using the rules from above we can show that two </a:t>
            </a:r>
            <a:r>
              <a:rPr lang="en-US" sz="1800" dirty="0" err="1">
                <a:latin typeface="+mj-lt"/>
                <a:ea typeface="+mj-ea"/>
                <a:cs typeface="+mj-cs"/>
              </a:rPr>
              <a:t>Hadamards</a:t>
            </a:r>
            <a:r>
              <a:rPr lang="en-US" sz="1800" dirty="0">
                <a:latin typeface="+mj-lt"/>
                <a:ea typeface="+mj-ea"/>
                <a:cs typeface="+mj-cs"/>
              </a:rPr>
              <a:t> cancel </a:t>
            </a:r>
            <a:r>
              <a:rPr lang="en-US" sz="1800" dirty="0" err="1">
                <a:latin typeface="+mj-lt"/>
                <a:ea typeface="+mj-ea"/>
                <a:cs typeface="+mj-cs"/>
              </a:rPr>
              <a:t>eachother</a:t>
            </a:r>
            <a:endParaRPr lang="en-US" sz="1800" dirty="0">
              <a:latin typeface="+mj-lt"/>
              <a:ea typeface="+mj-ea"/>
              <a:cs typeface="+mj-cs"/>
            </a:endParaRP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7252200" y="559530"/>
            <a:ext cx="1411200" cy="104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0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</a:t>
            </a:r>
            <a:r>
              <a:rPr lang="en-GB" sz="3200" u="sng" dirty="0" err="1"/>
              <a:t>CNots</a:t>
            </a:r>
            <a:endParaRPr lang="en-GB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sz="1200" dirty="0"/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Three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Cnots</a:t>
            </a:r>
            <a:r>
              <a:rPr lang="en-US" sz="1800" dirty="0">
                <a:latin typeface="+mj-lt"/>
                <a:ea typeface="+mj-ea"/>
                <a:cs typeface="+mj-cs"/>
              </a:rPr>
              <a:t> in a row, middle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flipped</a:t>
            </a:r>
          </a:p>
          <a:p>
            <a:pPr indent="-266700">
              <a:lnSpc>
                <a:spcPct val="150000"/>
              </a:lnSpc>
            </a:pPr>
            <a:r>
              <a:rPr lang="en-US" sz="1800" dirty="0">
                <a:latin typeface="+mj-lt"/>
                <a:ea typeface="+mj-ea"/>
                <a:cs typeface="+mj-cs"/>
              </a:rPr>
              <a:t>Remember how a </a:t>
            </a:r>
            <a:r>
              <a:rPr lang="en-US" sz="1800" dirty="0" err="1">
                <a:latin typeface="+mj-lt"/>
                <a:ea typeface="+mj-ea"/>
                <a:cs typeface="+mj-cs"/>
              </a:rPr>
              <a:t>cnot</a:t>
            </a:r>
            <a:r>
              <a:rPr lang="en-US" sz="1800" dirty="0">
                <a:latin typeface="+mj-lt"/>
                <a:ea typeface="+mj-ea"/>
                <a:cs typeface="+mj-cs"/>
              </a:rPr>
              <a:t> is build</a:t>
            </a:r>
          </a:p>
          <a:p>
            <a:pPr indent="-266700">
              <a:lnSpc>
                <a:spcPct val="150000"/>
              </a:lnSpc>
            </a:pPr>
            <a:endParaRPr lang="en-US" sz="1400" b="1" dirty="0">
              <a:latin typeface="+mj-lt"/>
              <a:ea typeface="+mj-ea"/>
              <a:cs typeface="+mj-cs"/>
            </a:endParaRPr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7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 Rules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Apply </a:t>
            </a:r>
            <a:r>
              <a:rPr lang="en-US" sz="1200" dirty="0" err="1"/>
              <a:t>xxxx</a:t>
            </a:r>
            <a:r>
              <a:rPr lang="en-US" sz="1200" dirty="0"/>
              <a:t> rule  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513000" y="1530808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A253CE-6FC4-30AD-6186-6DD70B78F7F2}"/>
              </a:ext>
            </a:extLst>
          </p:cNvPr>
          <p:cNvSpPr/>
          <p:nvPr/>
        </p:nvSpPr>
        <p:spPr>
          <a:xfrm>
            <a:off x="7538400" y="711209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D17C6-5732-EA6B-42EC-F3A62CA1311B}"/>
              </a:ext>
            </a:extLst>
          </p:cNvPr>
          <p:cNvSpPr/>
          <p:nvPr/>
        </p:nvSpPr>
        <p:spPr>
          <a:xfrm>
            <a:off x="7538400" y="2439404"/>
            <a:ext cx="1281600" cy="1441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5EC54-4B13-3666-50A6-124DD3F1C89D}"/>
              </a:ext>
            </a:extLst>
          </p:cNvPr>
          <p:cNvCxnSpPr/>
          <p:nvPr/>
        </p:nvCxnSpPr>
        <p:spPr>
          <a:xfrm>
            <a:off x="8337600" y="2177204"/>
            <a:ext cx="0" cy="2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Quantum Circuit Optimization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noFill/>
          <a:ln w="0">
            <a:noFill/>
          </a:ln>
        </p:spPr>
        <p:txBody>
          <a:bodyPr lIns="0" tIns="0" rIns="0" bIns="0" numCol="1" spcCol="0"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Idea: Transform circuits into equivalent circuits: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Goal: Fewer or simpler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But why use ZX-Calculus for this?</a:t>
            </a:r>
          </a:p>
        </p:txBody>
      </p:sp>
    </p:spTree>
    <p:extLst>
      <p:ext uri="{BB962C8B-B14F-4D97-AF65-F5344CB8AC3E}">
        <p14:creationId xmlns:p14="http://schemas.microsoft.com/office/powerpoint/2010/main" val="26683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Bell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864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Simplification: Quantum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3643200"/>
            <a:ext cx="8820000" cy="856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200" dirty="0"/>
              <a:t>…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39AE5-E902-539F-B9AF-F978F09F481D}"/>
              </a:ext>
            </a:extLst>
          </p:cNvPr>
          <p:cNvSpPr/>
          <p:nvPr/>
        </p:nvSpPr>
        <p:spPr>
          <a:xfrm>
            <a:off x="851400" y="1595609"/>
            <a:ext cx="4692600" cy="1817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670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52E3-9AD4-6939-EE39-723EC90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u="sng" dirty="0"/>
              <a:t>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FAA4-8986-878B-4114-F54209D64D6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4924800" cy="3060000"/>
          </a:xfrm>
        </p:spPr>
        <p:txBody>
          <a:bodyPr>
            <a:normAutofit/>
          </a:bodyPr>
          <a:lstStyle/>
          <a:p>
            <a:r>
              <a:rPr lang="en-US" sz="2000" dirty="0"/>
              <a:t>ZX Calculus is complete</a:t>
            </a:r>
          </a:p>
          <a:p>
            <a:pPr lvl="1"/>
            <a:r>
              <a:rPr lang="en-US" sz="1600" dirty="0"/>
              <a:t>Any two ZX-Graphs for the same Quantum circuit can be transformed into each other using the rules from above</a:t>
            </a:r>
          </a:p>
          <a:p>
            <a:r>
              <a:rPr lang="en-US" sz="2000" dirty="0"/>
              <a:t>This means that if a simplified circuit exists, it can be found using </a:t>
            </a:r>
            <a:r>
              <a:rPr lang="en-US" sz="2000" dirty="0" err="1"/>
              <a:t>zx</a:t>
            </a:r>
            <a:r>
              <a:rPr lang="en-US" sz="2000" dirty="0"/>
              <a:t>-calculus</a:t>
            </a:r>
          </a:p>
          <a:p>
            <a:r>
              <a:rPr lang="en-US" sz="2000" dirty="0"/>
              <a:t>But the path between those </a:t>
            </a:r>
            <a:r>
              <a:rPr lang="en-US" sz="2000" dirty="0" err="1"/>
              <a:t>transfomrations</a:t>
            </a:r>
            <a:r>
              <a:rPr lang="en-US" sz="2000" dirty="0"/>
              <a:t> may traverse invalid quantum circuits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FCAE8-DA3E-497C-3649-652AF987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57" y="1706400"/>
            <a:ext cx="3967743" cy="20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7800E-3676-8B3E-332C-90505076E7EA}"/>
              </a:ext>
            </a:extLst>
          </p:cNvPr>
          <p:cNvSpPr txBox="1"/>
          <p:nvPr/>
        </p:nvSpPr>
        <p:spPr>
          <a:xfrm>
            <a:off x="5367600" y="3789734"/>
            <a:ext cx="336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Fig. 5: </a:t>
            </a:r>
            <a:r>
              <a:rPr lang="de-DE" sz="1800" dirty="0" err="1"/>
              <a:t>Simplification</a:t>
            </a:r>
            <a:r>
              <a:rPr lang="de-DE" sz="1800" dirty="0"/>
              <a:t> </a:t>
            </a:r>
            <a:r>
              <a:rPr lang="de-DE" sz="1800" dirty="0" err="1"/>
              <a:t>Process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558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u="sng" dirty="0">
                <a:latin typeface="Arial" panose="020B0604020202020204" pitchFamily="34" charset="0"/>
                <a:cs typeface="Arial" panose="020B0604020202020204" pitchFamily="34" charset="0"/>
              </a:rPr>
              <a:t>Image Sources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9B8B78D5-8AF3-453D-FC47-235C57DC881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1: ZX-Circuit </a:t>
            </a:r>
            <a:r>
              <a:rPr lang="de-DE" sz="1400" dirty="0">
                <a:hlinkClick r:id="rId3"/>
              </a:rPr>
              <a:t>https://upload.wikimedia.org/wikipedia/commons/5/50/Zx-diagram-example.svg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2: Circuit Identities </a:t>
            </a:r>
            <a:r>
              <a:rPr lang="de-DE" sz="1400" dirty="0">
                <a:hlinkClick r:id="rId4"/>
              </a:rPr>
              <a:t>https://www.cs.ox.ac.uk/people/aleks.kissinger/slides/qnlp-40mins.pdf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3: Quantum </a:t>
            </a:r>
            <a:r>
              <a:rPr lang="de-DE" sz="1400" dirty="0" err="1"/>
              <a:t>Compilation</a:t>
            </a:r>
            <a:r>
              <a:rPr lang="de-DE" sz="1400" dirty="0"/>
              <a:t> </a:t>
            </a:r>
            <a:r>
              <a:rPr lang="de-DE" sz="1400" dirty="0">
                <a:hlinkClick r:id="rId5"/>
              </a:rPr>
              <a:t>https://www.researchgate.net/figure/Quantum-circuit-compilation-47_fig15_348930917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4: Fault tolerant Toffoli Gate </a:t>
            </a:r>
            <a:r>
              <a:rPr lang="de-DE" sz="1400" dirty="0">
                <a:hlinkClick r:id="rId6"/>
              </a:rPr>
              <a:t>https://www.researchgate.net/figure/The-fault-tolerant-Clifford-T-implementations-of-quantum-logic-gates-used-in-this-work_fig1_322049116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Fig. 5: </a:t>
            </a:r>
            <a:r>
              <a:rPr lang="de-DE" sz="1400" dirty="0" err="1"/>
              <a:t>Simplification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>
                <a:hlinkClick r:id="rId7"/>
              </a:rPr>
              <a:t>https://arxiv.org/pdf/1902.03178.pdf</a:t>
            </a:r>
            <a:r>
              <a:rPr lang="de-DE" sz="1400" dirty="0"/>
              <a:t> Page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272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2502679-528A-4043-4920-E35337C9784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79388" y="1446166"/>
            <a:ext cx="8820150" cy="3048094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596920" y="408960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42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8D3EAAE-B718-6354-08FB-D48749BBFD26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2276548" y="1439863"/>
            <a:ext cx="4625830" cy="30607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B90B25B-8016-A153-DED4-4170267C8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0"/>
          <a:stretch/>
        </p:blipFill>
        <p:spPr>
          <a:xfrm>
            <a:off x="-898366" y="1511283"/>
            <a:ext cx="4641632" cy="299931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7200372" y="4372098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42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30FB35-4B4F-8FA2-A74F-31A1023CC34E}"/>
              </a:ext>
            </a:extLst>
          </p:cNvPr>
          <p:cNvSpPr txBox="1"/>
          <p:nvPr/>
        </p:nvSpPr>
        <p:spPr>
          <a:xfrm>
            <a:off x="5870363" y="4504317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79DC98-3297-D261-FAA9-9E44B91C58B8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/>
          <a:stretch/>
        </p:blipFill>
        <p:spPr>
          <a:xfrm>
            <a:off x="1709197" y="1439863"/>
            <a:ext cx="5760531" cy="3060700"/>
          </a:xfrm>
        </p:spPr>
      </p:pic>
    </p:spTree>
    <p:extLst>
      <p:ext uri="{BB962C8B-B14F-4D97-AF65-F5344CB8AC3E}">
        <p14:creationId xmlns:p14="http://schemas.microsoft.com/office/powerpoint/2010/main" val="8698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Classical Optimization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CE8055-45A5-5D3B-224A-F68889AC6B62}"/>
              </a:ext>
            </a:extLst>
          </p:cNvPr>
          <p:cNvSpPr txBox="1"/>
          <p:nvPr/>
        </p:nvSpPr>
        <p:spPr>
          <a:xfrm>
            <a:off x="6005184" y="4459240"/>
            <a:ext cx="174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2: Circuit Identities</a:t>
            </a:r>
            <a:endParaRPr lang="en-US" sz="12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56506-4E0C-56AB-A266-9D6F192CDB8A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595520" y="1439863"/>
            <a:ext cx="5987886" cy="3060700"/>
          </a:xfrm>
        </p:spPr>
      </p:pic>
    </p:spTree>
    <p:extLst>
      <p:ext uri="{BB962C8B-B14F-4D97-AF65-F5344CB8AC3E}">
        <p14:creationId xmlns:p14="http://schemas.microsoft.com/office/powerpoint/2010/main" val="74060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5BF8-E7E7-5AE5-172F-D708DE55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u="sng" dirty="0"/>
              <a:t>Compilation of quantum circuits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1275FC-597D-71A2-072F-1432B99F398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</p:spPr>
        <p:txBody>
          <a:bodyPr anchor="t" anchorCtr="0">
            <a:norm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Circuits use many abstract gates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Problems of real quantum computers: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set of gates</a:t>
            </a:r>
          </a:p>
          <a:p>
            <a:pPr marL="723900" lvl="1" indent="-266700">
              <a:lnSpc>
                <a:spcPct val="150000"/>
              </a:lnSpc>
            </a:pPr>
            <a:r>
              <a:rPr lang="en-US" sz="1400" dirty="0"/>
              <a:t>Limited connectivity between qubits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66700" indent="-266700"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528E327-448E-3E53-8E9D-C2D6C5A5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11" y="1440000"/>
            <a:ext cx="4452490" cy="2949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243DE4-9760-D0A9-3ED7-D762109588BC}"/>
              </a:ext>
            </a:extLst>
          </p:cNvPr>
          <p:cNvSpPr txBox="1"/>
          <p:nvPr/>
        </p:nvSpPr>
        <p:spPr>
          <a:xfrm>
            <a:off x="6861273" y="4404360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Fig. 3: Quantum </a:t>
            </a:r>
            <a:r>
              <a:rPr lang="de-DE" sz="1200" dirty="0" err="1"/>
              <a:t>Compilation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2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1408</Words>
  <Application>Microsoft Office PowerPoint</Application>
  <PresentationFormat>On-screen Show (16:9)</PresentationFormat>
  <Paragraphs>243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Wingdings</vt:lpstr>
      <vt:lpstr>Office Theme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Compilation of quantum circuits</vt:lpstr>
      <vt:lpstr>T-Count Optimization</vt:lpstr>
      <vt:lpstr>Mathematical Background: Category Theory</vt:lpstr>
      <vt:lpstr>Monoidal Category</vt:lpstr>
      <vt:lpstr>Monoidal Category</vt:lpstr>
      <vt:lpstr>Symmetric Monoidal Category</vt:lpstr>
      <vt:lpstr>Compact Monoidal Category</vt:lpstr>
      <vt:lpstr>Graphical Calculus</vt:lpstr>
      <vt:lpstr>Example Network: CNOT</vt:lpstr>
      <vt:lpstr>ZX-Notation</vt:lpstr>
      <vt:lpstr>Spiders</vt:lpstr>
      <vt:lpstr>Spiders as linear maps</vt:lpstr>
      <vt:lpstr>Example Spiders: Basis States</vt:lpstr>
      <vt:lpstr>Example Spiders: Pauli Matrices</vt:lpstr>
      <vt:lpstr>Example Spiders: Identity Matrix</vt:lpstr>
      <vt:lpstr>Example Spiders: Bell State</vt:lpstr>
      <vt:lpstr>Combining Spiders</vt:lpstr>
      <vt:lpstr>Evaluating a Graph of Spiders</vt:lpstr>
      <vt:lpstr>Example: CNOT</vt:lpstr>
      <vt:lpstr>Example: CNOT</vt:lpstr>
      <vt:lpstr>Example: CNOT</vt:lpstr>
      <vt:lpstr>Remark: Where to draw Regions?</vt:lpstr>
      <vt:lpstr>Simplification Rules</vt:lpstr>
      <vt:lpstr>Spider Fusion</vt:lpstr>
      <vt:lpstr>Copy Rules</vt:lpstr>
      <vt:lpstr>Hopf Rule</vt:lpstr>
      <vt:lpstr>Bi-Algebra rule</vt:lpstr>
      <vt:lpstr>Color Change Rule</vt:lpstr>
      <vt:lpstr>Hadamard Gate</vt:lpstr>
      <vt:lpstr>Simplification: CNots</vt:lpstr>
      <vt:lpstr>Simplification Rules in Action</vt:lpstr>
      <vt:lpstr>Simplification: Bell States</vt:lpstr>
      <vt:lpstr>Simplification: Quantum Fourier Transform</vt:lpstr>
      <vt:lpstr>Completeness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132</cp:revision>
  <dcterms:created xsi:type="dcterms:W3CDTF">2009-06-05T15:14:26Z</dcterms:created>
  <dcterms:modified xsi:type="dcterms:W3CDTF">2023-06-07T02:39:43Z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